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0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A00"/>
    <a:srgbClr val="1F497D"/>
    <a:srgbClr val="54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44" y="184"/>
      </p:cViewPr>
      <p:guideLst>
        <p:guide orient="horz" pos="43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8147E-448A-4B3B-AAC4-C703DC7CE8C1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34BF9-61C1-4672-9D33-F6A9A522D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9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6206D-FA11-4970-A66D-91EE8F870C24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EC5AD-2989-4629-9718-C85E313A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7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2" y="6525549"/>
            <a:ext cx="9155722" cy="332451"/>
            <a:chOff x="2" y="6525549"/>
            <a:chExt cx="9155722" cy="332451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>
            <a:xfrm>
              <a:off x="3666653" y="6525549"/>
              <a:ext cx="5489071" cy="332451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>
            <a:xfrm>
              <a:off x="2" y="6525549"/>
              <a:ext cx="3640694" cy="332451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" name="Picture Placeholder 2"/>
          <p:cNvSpPr>
            <a:spLocks noGrp="1"/>
          </p:cNvSpPr>
          <p:nvPr userDrawn="1">
            <p:ph type="pic" sz="quarter" idx="13"/>
          </p:nvPr>
        </p:nvSpPr>
        <p:spPr>
          <a:xfrm>
            <a:off x="3661961" y="232013"/>
            <a:ext cx="5235853" cy="383502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4"/>
          <p:cNvSpPr>
            <a:spLocks noGrp="1" noChangeArrowheads="1"/>
          </p:cNvSpPr>
          <p:nvPr userDrawn="1">
            <p:ph type="ctrTitle" hasCustomPrompt="1"/>
          </p:nvPr>
        </p:nvSpPr>
        <p:spPr>
          <a:xfrm>
            <a:off x="3661961" y="4208823"/>
            <a:ext cx="5249803" cy="860425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</a:t>
            </a:r>
          </a:p>
        </p:txBody>
      </p:sp>
      <p:sp>
        <p:nvSpPr>
          <p:cNvPr id="11" name="Rectangle 5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661961" y="5086925"/>
            <a:ext cx="5249802" cy="634176"/>
          </a:xfrm>
        </p:spPr>
        <p:txBody>
          <a:bodyPr anchor="ctr" anchorCtr="0"/>
          <a:lstStyle>
            <a:lvl1pPr marL="0" indent="0" algn="l">
              <a:buFontTx/>
              <a:buNone/>
              <a:defRPr sz="2000" i="1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4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661961" y="5721101"/>
            <a:ext cx="5249803" cy="685800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2000" i="0"/>
              <a:t>Click to add attorney name</a:t>
            </a:r>
          </a:p>
          <a:p>
            <a:r>
              <a:rPr lang="en-US" sz="2000" i="0"/>
              <a:t>Click to add date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" y="0"/>
            <a:ext cx="9155723" cy="109536"/>
            <a:chOff x="1" y="0"/>
            <a:chExt cx="9155723" cy="109536"/>
          </a:xfrm>
        </p:grpSpPr>
        <p:sp>
          <p:nvSpPr>
            <p:cNvPr id="14" name="Rectangle 10"/>
            <p:cNvSpPr>
              <a:spLocks noChangeArrowheads="1"/>
            </p:cNvSpPr>
            <p:nvPr userDrawn="1"/>
          </p:nvSpPr>
          <p:spPr>
            <a:xfrm>
              <a:off x="1" y="0"/>
              <a:ext cx="3640695" cy="10953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 userDrawn="1"/>
          </p:nvSpPr>
          <p:spPr>
            <a:xfrm>
              <a:off x="3666653" y="0"/>
              <a:ext cx="5489071" cy="10953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90091" y="3628563"/>
            <a:ext cx="2905559" cy="34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6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H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4" y="6561984"/>
            <a:ext cx="9143995" cy="296016"/>
            <a:chOff x="4" y="6561984"/>
            <a:chExt cx="9143995" cy="296016"/>
          </a:xfrm>
        </p:grpSpPr>
        <p:sp>
          <p:nvSpPr>
            <p:cNvPr id="17" name="Rectangle 12"/>
            <p:cNvSpPr>
              <a:spLocks noChangeArrowheads="1"/>
            </p:cNvSpPr>
            <p:nvPr/>
          </p:nvSpPr>
          <p:spPr>
            <a:xfrm>
              <a:off x="1771650" y="6561984"/>
              <a:ext cx="7372349" cy="29601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>
            <a:xfrm>
              <a:off x="4" y="6561984"/>
              <a:ext cx="1730030" cy="29601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27464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336431" y="33586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4" y="6561984"/>
            <a:ext cx="9143995" cy="296016"/>
            <a:chOff x="4" y="6561984"/>
            <a:chExt cx="9143995" cy="296016"/>
          </a:xfrm>
        </p:grpSpPr>
        <p:sp>
          <p:nvSpPr>
            <p:cNvPr id="19" name="Rectangle 12"/>
            <p:cNvSpPr>
              <a:spLocks noChangeArrowheads="1"/>
            </p:cNvSpPr>
            <p:nvPr/>
          </p:nvSpPr>
          <p:spPr>
            <a:xfrm>
              <a:off x="1771650" y="6561984"/>
              <a:ext cx="7372349" cy="29601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>
            <a:xfrm>
              <a:off x="4" y="6561984"/>
              <a:ext cx="1730030" cy="29601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Title 1"/>
          <p:cNvSpPr txBox="1"/>
          <p:nvPr userDrawn="1"/>
        </p:nvSpPr>
        <p:spPr>
          <a:xfrm>
            <a:off x="685800" y="1274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4585A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2" name="Subtitle 2"/>
          <p:cNvSpPr txBox="1"/>
          <p:nvPr userDrawn="1"/>
        </p:nvSpPr>
        <p:spPr>
          <a:xfrm>
            <a:off x="1336431" y="3358662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sz="3200" kern="1200">
                <a:solidFill>
                  <a:srgbClr val="54585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" y="-4451"/>
            <a:ext cx="9143995" cy="402599"/>
            <a:chOff x="3" y="5074"/>
            <a:chExt cx="9143995" cy="402599"/>
          </a:xfrm>
        </p:grpSpPr>
        <p:sp>
          <p:nvSpPr>
            <p:cNvPr id="25" name="Rectangle 10"/>
            <p:cNvSpPr>
              <a:spLocks noChangeArrowheads="1"/>
            </p:cNvSpPr>
            <p:nvPr/>
          </p:nvSpPr>
          <p:spPr>
            <a:xfrm>
              <a:off x="3" y="5074"/>
              <a:ext cx="7369585" cy="96144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>
            <a:xfrm>
              <a:off x="7396781" y="5074"/>
              <a:ext cx="1747217" cy="96144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>
            <a:xfrm>
              <a:off x="7584912" y="234465"/>
              <a:ext cx="1461477" cy="173208"/>
            </a:xfrm>
            <a:prstGeom prst="rect">
              <a:avLst/>
            </a:prstGeom>
          </p:spPr>
        </p:pic>
      </p:grp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2879"/>
            <a:ext cx="2133600" cy="294226"/>
          </a:xfrm>
        </p:spPr>
        <p:txBody>
          <a:bodyPr/>
          <a:lstStyle>
            <a:lvl1pPr>
              <a:defRPr sz="800" b="0"/>
            </a:lvl1pPr>
          </a:lstStyle>
          <a:p>
            <a:fld id="{895C34BC-CED8-4E15-A283-F8157D62C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28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4" y="6561984"/>
            <a:ext cx="9143995" cy="296016"/>
            <a:chOff x="4" y="6561984"/>
            <a:chExt cx="9143995" cy="296016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>
            <a:xfrm>
              <a:off x="1771650" y="6561984"/>
              <a:ext cx="7372349" cy="29601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>
            <a:xfrm>
              <a:off x="4" y="6561984"/>
              <a:ext cx="1730030" cy="29601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69233" y="116991"/>
            <a:ext cx="6900358" cy="1163271"/>
          </a:xfrm>
        </p:spPr>
        <p:txBody>
          <a:bodyPr>
            <a:normAutofit/>
          </a:bodyPr>
          <a:lstStyle>
            <a:lvl1pPr>
              <a:defRPr sz="4000">
                <a:solidFill>
                  <a:srgbClr val="CB33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75014" y="1512278"/>
            <a:ext cx="6921767" cy="4923692"/>
          </a:xfrm>
        </p:spPr>
        <p:txBody>
          <a:bodyPr/>
          <a:lstStyle>
            <a:lvl1pPr marL="457200" indent="-457200">
              <a:buClr>
                <a:srgbClr val="54585A"/>
              </a:buClr>
              <a:defRPr>
                <a:solidFill>
                  <a:srgbClr val="54585A"/>
                </a:solidFill>
              </a:defRPr>
            </a:lvl1pPr>
            <a:lvl2pPr marL="914400" indent="-457200">
              <a:buClr>
                <a:srgbClr val="54585A"/>
              </a:buClr>
              <a:buFont typeface="Arial" pitchFamily="34" charset="0"/>
              <a:buChar char="–"/>
              <a:defRPr>
                <a:solidFill>
                  <a:srgbClr val="54585A"/>
                </a:solidFill>
              </a:defRPr>
            </a:lvl2pPr>
            <a:lvl3pPr marL="1371600" indent="-457200">
              <a:buClr>
                <a:srgbClr val="54585A"/>
              </a:buClr>
              <a:buFont typeface="Wingdings" panose="05000000000000000000" pitchFamily="2" charset="2"/>
              <a:buChar char="§"/>
              <a:defRPr>
                <a:solidFill>
                  <a:srgbClr val="54585A"/>
                </a:solidFill>
              </a:defRPr>
            </a:lvl3pPr>
            <a:lvl4pPr marL="1828800" indent="-457200">
              <a:buClr>
                <a:srgbClr val="54585A"/>
              </a:buClr>
              <a:buFont typeface="Courier New" panose="02070309020205020404" pitchFamily="49" charset="0"/>
              <a:buChar char="o"/>
              <a:defRPr>
                <a:solidFill>
                  <a:srgbClr val="54585A"/>
                </a:solidFill>
              </a:defRPr>
            </a:lvl4pPr>
            <a:lvl5pPr marL="2286000" indent="-457200">
              <a:buClr>
                <a:srgbClr val="54585A"/>
              </a:buClr>
              <a:buFont typeface="Wingdings" panose="05000000000000000000" pitchFamily="2" charset="2"/>
              <a:buChar char="Ø"/>
              <a:defRPr>
                <a:solidFill>
                  <a:srgbClr val="5458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2879"/>
            <a:ext cx="2133600" cy="294226"/>
          </a:xfrm>
        </p:spPr>
        <p:txBody>
          <a:bodyPr/>
          <a:lstStyle>
            <a:lvl1pPr>
              <a:defRPr sz="800" b="0"/>
            </a:lvl1pPr>
          </a:lstStyle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3" y="-4451"/>
            <a:ext cx="9143995" cy="402599"/>
            <a:chOff x="3" y="5074"/>
            <a:chExt cx="9143995" cy="402599"/>
          </a:xfrm>
        </p:grpSpPr>
        <p:sp>
          <p:nvSpPr>
            <p:cNvPr id="30" name="Rectangle 10"/>
            <p:cNvSpPr>
              <a:spLocks noChangeArrowheads="1"/>
            </p:cNvSpPr>
            <p:nvPr/>
          </p:nvSpPr>
          <p:spPr>
            <a:xfrm>
              <a:off x="3" y="5074"/>
              <a:ext cx="7369585" cy="96144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>
            <a:xfrm>
              <a:off x="7396781" y="5074"/>
              <a:ext cx="1747217" cy="96144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>
            <a:xfrm>
              <a:off x="7584912" y="234465"/>
              <a:ext cx="1461477" cy="173208"/>
            </a:xfrm>
            <a:prstGeom prst="rect">
              <a:avLst/>
            </a:prstGeom>
          </p:spPr>
        </p:pic>
      </p:grpSp>
      <p:cxnSp>
        <p:nvCxnSpPr>
          <p:cNvPr id="33" name="Straight Connector 32"/>
          <p:cNvCxnSpPr/>
          <p:nvPr userDrawn="1"/>
        </p:nvCxnSpPr>
        <p:spPr>
          <a:xfrm>
            <a:off x="476250" y="1285875"/>
            <a:ext cx="6920531" cy="0"/>
          </a:xfrm>
          <a:prstGeom prst="line">
            <a:avLst/>
          </a:prstGeom>
          <a:ln>
            <a:solidFill>
              <a:srgbClr val="5458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4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234462" y="1722682"/>
            <a:ext cx="4262926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545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234462" y="2479675"/>
            <a:ext cx="4262926" cy="3951288"/>
          </a:xfrm>
        </p:spPr>
        <p:txBody>
          <a:bodyPr/>
          <a:lstStyle>
            <a:lvl1pPr>
              <a:buClr>
                <a:srgbClr val="54585A"/>
              </a:buClr>
              <a:defRPr sz="2200">
                <a:solidFill>
                  <a:srgbClr val="54585A"/>
                </a:solidFill>
              </a:defRPr>
            </a:lvl1pPr>
            <a:lvl2pPr>
              <a:buClr>
                <a:srgbClr val="54585A"/>
              </a:buClr>
              <a:defRPr sz="2000">
                <a:solidFill>
                  <a:srgbClr val="54585A"/>
                </a:solidFill>
              </a:defRPr>
            </a:lvl2pPr>
            <a:lvl3pPr>
              <a:buClr>
                <a:srgbClr val="54585A"/>
              </a:buClr>
              <a:defRPr sz="1800">
                <a:solidFill>
                  <a:srgbClr val="54585A"/>
                </a:solidFill>
              </a:defRPr>
            </a:lvl3pPr>
            <a:lvl4pPr>
              <a:buClr>
                <a:srgbClr val="54585A"/>
              </a:buClr>
              <a:defRPr sz="1600">
                <a:solidFill>
                  <a:srgbClr val="54585A"/>
                </a:solidFill>
              </a:defRPr>
            </a:lvl4pPr>
            <a:lvl5pPr>
              <a:buClr>
                <a:srgbClr val="54585A"/>
              </a:buClr>
              <a:defRPr sz="1600">
                <a:solidFill>
                  <a:srgbClr val="54585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3302" y="1734405"/>
            <a:ext cx="4276236" cy="639762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rgbClr val="545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291"/>
            <a:ext cx="4252790" cy="3950677"/>
          </a:xfrm>
        </p:spPr>
        <p:txBody>
          <a:bodyPr/>
          <a:lstStyle>
            <a:lvl1pPr>
              <a:buClr>
                <a:srgbClr val="54585A"/>
              </a:buClr>
              <a:defRPr sz="2200">
                <a:solidFill>
                  <a:srgbClr val="54585A"/>
                </a:solidFill>
              </a:defRPr>
            </a:lvl1pPr>
            <a:lvl2pPr>
              <a:buClr>
                <a:srgbClr val="54585A"/>
              </a:buClr>
              <a:defRPr sz="2000">
                <a:solidFill>
                  <a:srgbClr val="54585A"/>
                </a:solidFill>
              </a:defRPr>
            </a:lvl2pPr>
            <a:lvl3pPr>
              <a:buClr>
                <a:srgbClr val="54585A"/>
              </a:buClr>
              <a:defRPr sz="1800">
                <a:solidFill>
                  <a:srgbClr val="54585A"/>
                </a:solidFill>
              </a:defRPr>
            </a:lvl3pPr>
            <a:lvl4pPr>
              <a:buClr>
                <a:srgbClr val="54585A"/>
              </a:buClr>
              <a:defRPr sz="1600">
                <a:solidFill>
                  <a:srgbClr val="54585A"/>
                </a:solidFill>
              </a:defRPr>
            </a:lvl4pPr>
            <a:lvl5pPr>
              <a:buClr>
                <a:srgbClr val="54585A"/>
              </a:buClr>
              <a:defRPr sz="1600">
                <a:solidFill>
                  <a:srgbClr val="54585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4" y="6561984"/>
            <a:ext cx="9143995" cy="296016"/>
            <a:chOff x="4" y="6561984"/>
            <a:chExt cx="9143995" cy="296016"/>
          </a:xfrm>
        </p:grpSpPr>
        <p:sp>
          <p:nvSpPr>
            <p:cNvPr id="27" name="Rectangle 12"/>
            <p:cNvSpPr>
              <a:spLocks noChangeArrowheads="1"/>
            </p:cNvSpPr>
            <p:nvPr/>
          </p:nvSpPr>
          <p:spPr>
            <a:xfrm>
              <a:off x="1771650" y="6561984"/>
              <a:ext cx="7372349" cy="29601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>
            <a:xfrm>
              <a:off x="4" y="6561984"/>
              <a:ext cx="1730030" cy="29601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69233" y="116991"/>
            <a:ext cx="6900358" cy="1163271"/>
          </a:xfrm>
        </p:spPr>
        <p:txBody>
          <a:bodyPr>
            <a:normAutofit/>
          </a:bodyPr>
          <a:lstStyle>
            <a:lvl1pPr>
              <a:defRPr sz="4000">
                <a:solidFill>
                  <a:srgbClr val="CB33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6562879"/>
            <a:ext cx="2133600" cy="294226"/>
          </a:xfrm>
        </p:spPr>
        <p:txBody>
          <a:bodyPr/>
          <a:lstStyle>
            <a:lvl1pPr>
              <a:defRPr sz="800" b="0"/>
            </a:lvl1pPr>
          </a:lstStyle>
          <a:p>
            <a:fld id="{895C34BC-CED8-4E15-A283-F8157D62C0C6}" type="slidenum">
              <a:rPr lang="en-US" smtClean="0"/>
              <a:t>‹#›</a:t>
            </a:fld>
            <a:endParaRPr lang="en-US"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" y="-4451"/>
            <a:ext cx="9143995" cy="402599"/>
            <a:chOff x="3" y="5074"/>
            <a:chExt cx="9143995" cy="402599"/>
          </a:xfrm>
        </p:grpSpPr>
        <p:sp>
          <p:nvSpPr>
            <p:cNvPr id="34" name="Rectangle 10"/>
            <p:cNvSpPr>
              <a:spLocks noChangeArrowheads="1"/>
            </p:cNvSpPr>
            <p:nvPr/>
          </p:nvSpPr>
          <p:spPr>
            <a:xfrm>
              <a:off x="3" y="5074"/>
              <a:ext cx="7369585" cy="96144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>
            <a:xfrm>
              <a:off x="7396781" y="5074"/>
              <a:ext cx="1747217" cy="96144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>
            <a:xfrm>
              <a:off x="7584912" y="234465"/>
              <a:ext cx="1461477" cy="173208"/>
            </a:xfrm>
            <a:prstGeom prst="rect">
              <a:avLst/>
            </a:prstGeom>
          </p:spPr>
        </p:pic>
      </p:grpSp>
      <p:cxnSp>
        <p:nvCxnSpPr>
          <p:cNvPr id="37" name="Straight Connector 36"/>
          <p:cNvCxnSpPr/>
          <p:nvPr userDrawn="1"/>
        </p:nvCxnSpPr>
        <p:spPr>
          <a:xfrm>
            <a:off x="476250" y="1285875"/>
            <a:ext cx="6920531" cy="0"/>
          </a:xfrm>
          <a:prstGeom prst="line">
            <a:avLst/>
          </a:prstGeom>
          <a:ln>
            <a:solidFill>
              <a:srgbClr val="5458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81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4" y="6561984"/>
            <a:ext cx="9143995" cy="296016"/>
            <a:chOff x="4" y="6561984"/>
            <a:chExt cx="9143995" cy="296016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>
            <a:xfrm>
              <a:off x="1771650" y="6561984"/>
              <a:ext cx="7372349" cy="29601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>
            <a:xfrm>
              <a:off x="4" y="6561984"/>
              <a:ext cx="1730030" cy="29601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69233" y="116991"/>
            <a:ext cx="6900358" cy="1163271"/>
          </a:xfrm>
        </p:spPr>
        <p:txBody>
          <a:bodyPr>
            <a:normAutofit/>
          </a:bodyPr>
          <a:lstStyle>
            <a:lvl1pPr>
              <a:defRPr sz="4000">
                <a:solidFill>
                  <a:srgbClr val="CB33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75014" y="1512278"/>
            <a:ext cx="6921767" cy="4923692"/>
          </a:xfrm>
        </p:spPr>
        <p:txBody>
          <a:bodyPr/>
          <a:lstStyle>
            <a:lvl1pPr marL="457200" indent="-457200">
              <a:buClr>
                <a:srgbClr val="54585A"/>
              </a:buClr>
              <a:defRPr>
                <a:solidFill>
                  <a:srgbClr val="54585A"/>
                </a:solidFill>
              </a:defRPr>
            </a:lvl1pPr>
            <a:lvl2pPr marL="914400" indent="-457200">
              <a:buClr>
                <a:srgbClr val="54585A"/>
              </a:buClr>
              <a:buFont typeface="Arial" pitchFamily="34" charset="0"/>
              <a:buChar char="–"/>
              <a:defRPr>
                <a:solidFill>
                  <a:srgbClr val="54585A"/>
                </a:solidFill>
              </a:defRPr>
            </a:lvl2pPr>
            <a:lvl3pPr marL="1371600" indent="-457200">
              <a:buClr>
                <a:srgbClr val="54585A"/>
              </a:buClr>
              <a:buFont typeface="Wingdings" panose="05000000000000000000" pitchFamily="2" charset="2"/>
              <a:buChar char="§"/>
              <a:defRPr>
                <a:solidFill>
                  <a:srgbClr val="54585A"/>
                </a:solidFill>
              </a:defRPr>
            </a:lvl3pPr>
            <a:lvl4pPr marL="1828800" indent="-457200">
              <a:buClr>
                <a:srgbClr val="54585A"/>
              </a:buClr>
              <a:buFont typeface="Courier New" panose="02070309020205020404" pitchFamily="49" charset="0"/>
              <a:buChar char="o"/>
              <a:defRPr>
                <a:solidFill>
                  <a:srgbClr val="54585A"/>
                </a:solidFill>
              </a:defRPr>
            </a:lvl4pPr>
            <a:lvl5pPr marL="2286000" indent="-457200">
              <a:buClr>
                <a:srgbClr val="54585A"/>
              </a:buClr>
              <a:buFont typeface="Wingdings" panose="05000000000000000000" pitchFamily="2" charset="2"/>
              <a:buChar char="Ø"/>
              <a:defRPr>
                <a:solidFill>
                  <a:srgbClr val="5458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2879"/>
            <a:ext cx="2133600" cy="294226"/>
          </a:xfrm>
        </p:spPr>
        <p:txBody>
          <a:bodyPr/>
          <a:lstStyle>
            <a:lvl1pPr>
              <a:defRPr sz="800" b="0"/>
            </a:lvl1pPr>
          </a:lstStyle>
          <a:p>
            <a:fld id="{895C34BC-CED8-4E15-A283-F8157D62C0C6}" type="slidenum">
              <a:rPr lang="en-US" smtClean="0"/>
              <a:t>‹#›</a:t>
            </a:fld>
            <a:endParaRPr lang="en-US"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3" y="-4451"/>
            <a:ext cx="9143995" cy="402599"/>
            <a:chOff x="3" y="5074"/>
            <a:chExt cx="9143995" cy="402599"/>
          </a:xfrm>
        </p:grpSpPr>
        <p:sp>
          <p:nvSpPr>
            <p:cNvPr id="33" name="Rectangle 10"/>
            <p:cNvSpPr>
              <a:spLocks noChangeArrowheads="1"/>
            </p:cNvSpPr>
            <p:nvPr/>
          </p:nvSpPr>
          <p:spPr>
            <a:xfrm>
              <a:off x="3" y="5074"/>
              <a:ext cx="7369585" cy="96144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>
            <a:xfrm>
              <a:off x="7396781" y="5074"/>
              <a:ext cx="1747217" cy="96144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>
            <a:xfrm>
              <a:off x="7584912" y="234465"/>
              <a:ext cx="1461477" cy="173208"/>
            </a:xfrm>
            <a:prstGeom prst="rect">
              <a:avLst/>
            </a:prstGeom>
          </p:spPr>
        </p:pic>
      </p:grpSp>
      <p:cxnSp>
        <p:nvCxnSpPr>
          <p:cNvPr id="36" name="Straight Connector 35"/>
          <p:cNvCxnSpPr/>
          <p:nvPr userDrawn="1"/>
        </p:nvCxnSpPr>
        <p:spPr>
          <a:xfrm>
            <a:off x="476250" y="1285875"/>
            <a:ext cx="6920531" cy="0"/>
          </a:xfrm>
          <a:prstGeom prst="line">
            <a:avLst/>
          </a:prstGeom>
          <a:ln>
            <a:solidFill>
              <a:srgbClr val="5458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08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2" y="6525550"/>
            <a:ext cx="9155722" cy="332451"/>
            <a:chOff x="2" y="6525549"/>
            <a:chExt cx="9155722" cy="332451"/>
          </a:xfrm>
        </p:grpSpPr>
        <p:sp>
          <p:nvSpPr>
            <p:cNvPr id="14" name="Rectangle 10"/>
            <p:cNvSpPr>
              <a:spLocks noChangeArrowheads="1"/>
            </p:cNvSpPr>
            <p:nvPr/>
          </p:nvSpPr>
          <p:spPr>
            <a:xfrm>
              <a:off x="3666653" y="6525549"/>
              <a:ext cx="5489071" cy="332451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93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>
            <a:xfrm>
              <a:off x="2" y="6525549"/>
              <a:ext cx="3640694" cy="332451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93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6" name="TextBox 15"/>
          <p:cNvSpPr txBox="1"/>
          <p:nvPr userDrawn="1"/>
        </p:nvSpPr>
        <p:spPr>
          <a:xfrm>
            <a:off x="5604691" y="285570"/>
            <a:ext cx="3011771" cy="594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Atlanta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Chicago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Cincinnati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Cleveland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Columbus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Costa Mesa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Dallas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Denver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Houston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Los Angeles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New York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Orlando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Philadelphia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San Francisco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Seattle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Washington, DC</a:t>
            </a:r>
          </a:p>
          <a:p>
            <a:pPr defTabSz="914293"/>
            <a:r>
              <a:rPr lang="en-US" sz="20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Wilmington</a:t>
            </a:r>
          </a:p>
          <a:p>
            <a:pPr defTabSz="914293"/>
            <a:endParaRPr lang="en-US" sz="2000" b="1">
              <a:solidFill>
                <a:srgbClr val="54585A"/>
              </a:solidFill>
              <a:latin typeface="Arial" pitchFamily="34" charset="0"/>
              <a:cs typeface="Arial" pitchFamily="34" charset="0"/>
            </a:endParaRPr>
          </a:p>
          <a:p>
            <a:pPr defTabSz="914293"/>
            <a:r>
              <a:rPr lang="en-US" sz="2000" b="1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bakerlaw.com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2" y="1"/>
            <a:ext cx="9155723" cy="109536"/>
            <a:chOff x="1" y="0"/>
            <a:chExt cx="9155723" cy="109536"/>
          </a:xfrm>
        </p:grpSpPr>
        <p:sp>
          <p:nvSpPr>
            <p:cNvPr id="25" name="Rectangle 10"/>
            <p:cNvSpPr>
              <a:spLocks noChangeArrowheads="1"/>
            </p:cNvSpPr>
            <p:nvPr userDrawn="1"/>
          </p:nvSpPr>
          <p:spPr>
            <a:xfrm>
              <a:off x="1" y="0"/>
              <a:ext cx="3640695" cy="109536"/>
            </a:xfrm>
            <a:prstGeom prst="rect">
              <a:avLst/>
            </a:prstGeom>
            <a:solidFill>
              <a:srgbClr val="CB333B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93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 userDrawn="1"/>
          </p:nvSpPr>
          <p:spPr>
            <a:xfrm>
              <a:off x="3666653" y="0"/>
              <a:ext cx="5489071" cy="109536"/>
            </a:xfrm>
            <a:prstGeom prst="rect">
              <a:avLst/>
            </a:prstGeom>
            <a:solidFill>
              <a:srgbClr val="646D76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93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7" name="TextBox 26"/>
          <p:cNvSpPr txBox="1"/>
          <p:nvPr userDrawn="1"/>
        </p:nvSpPr>
        <p:spPr>
          <a:xfrm>
            <a:off x="95251" y="6194590"/>
            <a:ext cx="868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These materials have been prepared by Baker &amp; Hostetler LLP for informational purposes only and are not legal advice. The information is not intended to create, and receipt of it does not constitute, </a:t>
            </a:r>
            <a:br>
              <a:rPr lang="en-US" sz="6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</a:br>
            <a:r>
              <a:rPr lang="en-US" sz="600">
                <a:solidFill>
                  <a:srgbClr val="54585A"/>
                </a:solidFill>
                <a:latin typeface="Arial" pitchFamily="34" charset="0"/>
                <a:cs typeface="Arial" pitchFamily="34" charset="0"/>
              </a:rPr>
              <a:t>a lawyer-client relationship. Readers should not act upon this information without seeking professional counsel. You should consult a lawyer for individual advice regarding your own situation. 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90091" y="2889310"/>
            <a:ext cx="3250603" cy="3848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7564252" y="6300047"/>
            <a:ext cx="1428492" cy="13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47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6888" y="116990"/>
            <a:ext cx="8217726" cy="1336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888" y="1518138"/>
            <a:ext cx="8217726" cy="491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929" y="6579378"/>
            <a:ext cx="1203367" cy="278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562879"/>
            <a:ext cx="2895600" cy="295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62879"/>
            <a:ext cx="2133600" cy="294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95C34BC-CED8-4E15-A283-F8157D62C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4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8" r:id="rId4"/>
    <p:sldLayoutId id="2147483652" r:id="rId5"/>
    <p:sldLayoutId id="2147483653" r:id="rId6"/>
    <p:sldLayoutId id="2147483661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914400" indent="-4572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371600" indent="-4572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828800" indent="-4572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86000" indent="-4572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en-US" sz="3600"/>
              <a:t>Arlington Community Foundation </a:t>
            </a:r>
            <a:br>
              <a:rPr lang="en-US" sz="3600"/>
            </a:br>
            <a:r>
              <a:rPr lang="en-US" sz="3600"/>
              <a:t>Presents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014" y="1655658"/>
            <a:ext cx="6921767" cy="478031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i="1"/>
              <a:t>Impact of the Election on Philanthropy and Personal Tax Planning for 2020 and Beyond</a:t>
            </a:r>
          </a:p>
          <a:p>
            <a:pPr marL="0" indent="0" algn="ctr">
              <a:buNone/>
            </a:pPr>
            <a:endParaRPr lang="en-US" sz="2800"/>
          </a:p>
          <a:p>
            <a:pPr marL="0" indent="0" algn="ctr">
              <a:buNone/>
            </a:pPr>
            <a:r>
              <a:rPr lang="en-US" sz="2800"/>
              <a:t>A Virtual Coffee</a:t>
            </a:r>
          </a:p>
          <a:p>
            <a:pPr marL="0" indent="0" algn="ctr">
              <a:buNone/>
            </a:pPr>
            <a:r>
              <a:rPr lang="en-US" sz="2800"/>
              <a:t>with</a:t>
            </a:r>
          </a:p>
          <a:p>
            <a:pPr marL="0" indent="0" algn="ctr">
              <a:buNone/>
            </a:pPr>
            <a:r>
              <a:rPr lang="en-US" sz="2800"/>
              <a:t>Edward Jay Beckwith, Partner</a:t>
            </a:r>
          </a:p>
          <a:p>
            <a:pPr marL="0" indent="0" algn="ctr">
              <a:buNone/>
            </a:pPr>
            <a:r>
              <a:rPr lang="en-US" sz="2800"/>
              <a:t>BakerHostetler LLP, Washington, DC</a:t>
            </a:r>
          </a:p>
          <a:p>
            <a:pPr marL="0" indent="0" algn="ctr">
              <a:buNone/>
            </a:pPr>
            <a:endParaRPr lang="en-US" sz="2800"/>
          </a:p>
          <a:p>
            <a:pPr marL="0" indent="0">
              <a:buNone/>
            </a:pPr>
            <a:endParaRPr lang="en-US" sz="2800"/>
          </a:p>
          <a:p>
            <a:pPr marL="0" indent="0">
              <a:buNone/>
            </a:pPr>
            <a:r>
              <a:rPr lang="en-US" sz="1400"/>
              <a:t>© Edward Jay Beckwith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1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94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C9994-9528-4F21-ACA8-91884D91E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Update Your Estate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ECB8-E4BE-43F5-8F96-4AFAE88DC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Regular review and update always advisable</a:t>
            </a:r>
          </a:p>
          <a:p>
            <a:pPr lvl="1"/>
            <a:r>
              <a:rPr lang="en-US"/>
              <a:t>Guardians (who is the best option/are the kids grown?)</a:t>
            </a:r>
          </a:p>
          <a:p>
            <a:pPr lvl="1"/>
            <a:r>
              <a:rPr lang="en-US"/>
              <a:t>Fiduciaries (who settles the estate?)</a:t>
            </a:r>
          </a:p>
          <a:p>
            <a:pPr lvl="1"/>
            <a:r>
              <a:rPr lang="en-US"/>
              <a:t>Confirming Amounts (who gets what, when and why?)</a:t>
            </a:r>
          </a:p>
          <a:p>
            <a:pPr lvl="1"/>
            <a:r>
              <a:rPr lang="en-US"/>
              <a:t>Healthcare Documents</a:t>
            </a:r>
          </a:p>
          <a:p>
            <a:pPr lvl="1"/>
            <a:r>
              <a:rPr lang="en-US"/>
              <a:t>Changes in the law (usually taxes)</a:t>
            </a:r>
          </a:p>
          <a:p>
            <a:r>
              <a:rPr lang="en-US"/>
              <a:t>Many techniques for giving (low interest rates provide benefits for friends and family)</a:t>
            </a:r>
          </a:p>
          <a:p>
            <a:r>
              <a:rPr lang="en-US"/>
              <a:t>Will the expanded gift and estate tax exemptions sunset or be eliminated before 2026?</a:t>
            </a:r>
          </a:p>
          <a:p>
            <a:r>
              <a:rPr lang="en-US"/>
              <a:t>Grantor Retained Annuity Trusts (GRATs)</a:t>
            </a:r>
          </a:p>
          <a:p>
            <a:r>
              <a:rPr lang="en-US"/>
              <a:t>Endowing your charitable giving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9AC84-2FA2-4BC1-8AE2-7F324591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10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6FE4-8D8B-4157-A366-54002011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Your Charitable Giving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A61FC-44C5-4749-B7E2-CB66398DC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Temporary changes in income tax caps (larger cash gifts for 2020)</a:t>
            </a:r>
          </a:p>
          <a:p>
            <a:r>
              <a:rPr lang="en-US"/>
              <a:t>Appreciated stock gifts are great (low basis assets)</a:t>
            </a:r>
          </a:p>
          <a:p>
            <a:r>
              <a:rPr lang="en-US"/>
              <a:t>Life Insurance</a:t>
            </a:r>
          </a:p>
          <a:p>
            <a:r>
              <a:rPr lang="en-US"/>
              <a:t>IRA rollover gifts (even without RMD)</a:t>
            </a:r>
          </a:p>
          <a:p>
            <a:r>
              <a:rPr lang="en-US"/>
              <a:t>Charitable Remainder Trusts (CRTs) (good source of higher income without paying the gain on the sale of low basis assets for older donors)</a:t>
            </a:r>
          </a:p>
          <a:p>
            <a:r>
              <a:rPr lang="en-US"/>
              <a:t>A gift to a Donor Advised Fund (permits bunching and itemizing deductions)</a:t>
            </a:r>
          </a:p>
          <a:p>
            <a:r>
              <a:rPr lang="en-US"/>
              <a:t>Charitable Lead Annuity Trusts (CLATs) (low interest rates very beneficial for benefiting charity and children)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D9588-126B-4B30-A3D6-B03F03CD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11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50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2228-2166-4114-B88F-93E9C7E9D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and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FDDB8-AA1C-49D9-B9C4-06B5CFFE5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9DA53-6A88-46FD-9AA7-B7C36307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12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568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41084-2EAB-46C6-8013-5E1388401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Contact the Presenter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E18A8-D951-4316-ADC0-84A9012B8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Edward Jay Beckwith </a:t>
            </a:r>
          </a:p>
          <a:p>
            <a:pPr marL="0" indent="0" algn="ctr">
              <a:buNone/>
            </a:pPr>
            <a:r>
              <a:rPr lang="en-US"/>
              <a:t>Partner </a:t>
            </a:r>
          </a:p>
          <a:p>
            <a:pPr marL="0" indent="0" algn="ctr">
              <a:buNone/>
            </a:pPr>
            <a:r>
              <a:rPr lang="en-US"/>
              <a:t>BakerHostetler LLP</a:t>
            </a:r>
          </a:p>
          <a:p>
            <a:pPr marL="0" indent="0" algn="ctr">
              <a:buNone/>
            </a:pPr>
            <a:r>
              <a:rPr lang="en-US"/>
              <a:t>1050 Connecticut Ave, N.W. | Suite 1100</a:t>
            </a:r>
          </a:p>
          <a:p>
            <a:pPr marL="0" indent="0" algn="ctr">
              <a:buNone/>
            </a:pPr>
            <a:r>
              <a:rPr lang="en-US"/>
              <a:t>Washington, DC 20036-5403 </a:t>
            </a:r>
          </a:p>
          <a:p>
            <a:pPr marL="0" indent="0" algn="ctr">
              <a:buNone/>
            </a:pPr>
            <a:r>
              <a:rPr lang="en-US"/>
              <a:t>T  202.861.1646 </a:t>
            </a:r>
          </a:p>
          <a:p>
            <a:pPr marL="0" indent="0" algn="ctr">
              <a:buNone/>
            </a:pPr>
            <a:r>
              <a:rPr lang="en-US"/>
              <a:t>M  202.256.3174 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ebeckwith@bakerlaw.com</a:t>
            </a:r>
          </a:p>
          <a:p>
            <a:pPr marL="0" indent="0" algn="ctr">
              <a:buNone/>
            </a:pPr>
            <a:r>
              <a:rPr lang="en-US"/>
              <a:t>bakerlaw.com </a:t>
            </a:r>
          </a:p>
          <a:p>
            <a:pPr marL="0" indent="0">
              <a:buNone/>
            </a:pPr>
            <a:r>
              <a:rPr lang="en-US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EDAF0-2647-4CC3-AE03-CC2AAFAC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13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2052" name="_symprex_i0001">
            <a:extLst>
              <a:ext uri="{FF2B5EF4-FFF2-40B4-BE49-F238E27FC236}">
                <a16:creationId xmlns:a16="http://schemas.microsoft.com/office/drawing/2014/main" id="{EC28F9F1-7E47-4E4D-A048-5F34B6932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0953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_symprex_i0002">
            <a:extLst>
              <a:ext uri="{FF2B5EF4-FFF2-40B4-BE49-F238E27FC236}">
                <a16:creationId xmlns:a16="http://schemas.microsoft.com/office/drawing/2014/main" id="{AFBA375F-8F8A-4002-AC87-86AC29A57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_symprex_i0003">
            <a:extLst>
              <a:ext uri="{FF2B5EF4-FFF2-40B4-BE49-F238E27FC236}">
                <a16:creationId xmlns:a16="http://schemas.microsoft.com/office/drawing/2014/main" id="{770F9B00-3E63-4D25-ACC7-8DEFEA5DE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_symprex_i0004">
            <a:extLst>
              <a:ext uri="{FF2B5EF4-FFF2-40B4-BE49-F238E27FC236}">
                <a16:creationId xmlns:a16="http://schemas.microsoft.com/office/drawing/2014/main" id="{727881C0-7474-4EB6-9D9B-C9B6B683B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>
            <a:extLst>
              <a:ext uri="{FF2B5EF4-FFF2-40B4-BE49-F238E27FC236}">
                <a16:creationId xmlns:a16="http://schemas.microsoft.com/office/drawing/2014/main" id="{28058B28-145F-4632-9679-39CD92932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0953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DCEA4A8C-D09B-4632-BF6B-7E0417780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4ACAC422-A3C2-4BDC-AE38-2662FCAC0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E5A949EA-AB58-4C73-9490-EA20079BF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87BDEB4D-0A2A-40B9-85F4-A3C97AD90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0953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>
            <a:extLst>
              <a:ext uri="{FF2B5EF4-FFF2-40B4-BE49-F238E27FC236}">
                <a16:creationId xmlns:a16="http://schemas.microsoft.com/office/drawing/2014/main" id="{6E6C5CE5-BFDE-48FC-9BB2-A2606F329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A3432F6C-325A-4DCF-BCF5-D7F8B7ADB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>
            <a:extLst>
              <a:ext uri="{FF2B5EF4-FFF2-40B4-BE49-F238E27FC236}">
                <a16:creationId xmlns:a16="http://schemas.microsoft.com/office/drawing/2014/main" id="{57DA84EA-E8D3-4B4C-AC40-7A81F60D6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>
            <a:extLst>
              <a:ext uri="{FF2B5EF4-FFF2-40B4-BE49-F238E27FC236}">
                <a16:creationId xmlns:a16="http://schemas.microsoft.com/office/drawing/2014/main" id="{8486A36E-1C12-4DCC-9831-DB5A73C9F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0953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>
            <a:extLst>
              <a:ext uri="{FF2B5EF4-FFF2-40B4-BE49-F238E27FC236}">
                <a16:creationId xmlns:a16="http://schemas.microsoft.com/office/drawing/2014/main" id="{363E53F9-692C-4DF0-873B-664951180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>
            <a:extLst>
              <a:ext uri="{FF2B5EF4-FFF2-40B4-BE49-F238E27FC236}">
                <a16:creationId xmlns:a16="http://schemas.microsoft.com/office/drawing/2014/main" id="{EAA7979F-7ED5-4A9E-9123-F9C80A495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9E2F325D-4CFE-4F05-9068-F738E0CCC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03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5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/>
            <a:r>
              <a:rPr lang="en-US" sz="3600"/>
              <a:t>What is on Everyone’s Mind?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COVID</a:t>
            </a:r>
          </a:p>
          <a:p>
            <a:pPr marL="0" indent="0" algn="ctr">
              <a:buNone/>
            </a:pPr>
            <a:r>
              <a:rPr lang="en-US"/>
              <a:t>The Economy</a:t>
            </a:r>
          </a:p>
          <a:p>
            <a:pPr marL="0" indent="0" algn="ctr">
              <a:buNone/>
            </a:pPr>
            <a:r>
              <a:rPr lang="en-US"/>
              <a:t>The Uncertain Tax Environment</a:t>
            </a:r>
          </a:p>
          <a:p>
            <a:pPr marL="0" indent="0" algn="ctr">
              <a:buNone/>
            </a:pPr>
            <a:r>
              <a:rPr lang="en-US"/>
              <a:t>What Should I Be Doing?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2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7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153C-52C9-4BD4-853C-C15D31935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/>
              <a:t>The Economy and Personal Financial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E414D-D15C-4455-9EDA-D7D626F2C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4" y="2034404"/>
            <a:ext cx="6921767" cy="4401565"/>
          </a:xfrm>
        </p:spPr>
        <p:txBody>
          <a:bodyPr/>
          <a:lstStyle/>
          <a:p>
            <a:r>
              <a:rPr lang="en-US"/>
              <a:t>Balancing Risk and Return in a Low Interest Rate Environment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Configuring Investment Portfolios for the New Normal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9FC5C-22F2-44EA-A05A-BFC45E93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3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77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A54-9441-43DF-A9D4-D64DF1E6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/>
              <a:t>What do Taxes Have to do With It? 2017 Tax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FC233-2E9F-4907-B631-D43E35448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Lower Individual Tax Rates</a:t>
            </a:r>
          </a:p>
          <a:p>
            <a:r>
              <a:rPr lang="en-US" sz="2800"/>
              <a:t>Higher Standard Deduction (fewer people itemize)</a:t>
            </a:r>
          </a:p>
          <a:p>
            <a:r>
              <a:rPr lang="en-US" sz="2800"/>
              <a:t>Higher Alternative Minimum Tax (AMT) Threshold</a:t>
            </a:r>
          </a:p>
          <a:p>
            <a:r>
              <a:rPr lang="en-US" sz="2800"/>
              <a:t>$10,000 Cap on State and Local Tax (SALT) Deductions</a:t>
            </a:r>
          </a:p>
          <a:p>
            <a:r>
              <a:rPr lang="en-US" sz="2800"/>
              <a:t>Increased Estate and Gift Tax Exemption now $11.58M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C174A-7A3A-4AE1-B128-EB8EA45EB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4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7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05B6-A338-4186-AE3B-BD70B6305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/>
              <a:t>What do Taxes Have to do With It? SECURE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21CF0-FCAB-480C-93D9-940819F3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Effective 1/1/2020</a:t>
            </a:r>
          </a:p>
          <a:p>
            <a:pPr lvl="1"/>
            <a:r>
              <a:rPr lang="en-US"/>
              <a:t>Raised the age of Required Minimum Distributions (RMDs) to 72</a:t>
            </a:r>
          </a:p>
          <a:p>
            <a:pPr lvl="1"/>
            <a:r>
              <a:rPr lang="en-US"/>
              <a:t>Limited “Stretch IRAs”</a:t>
            </a:r>
          </a:p>
          <a:p>
            <a:r>
              <a:rPr lang="en-US"/>
              <a:t>Allows individuals to waive their RMDs from their retirement plan(s) for 2020</a:t>
            </a:r>
          </a:p>
          <a:p>
            <a:r>
              <a:rPr lang="en-US"/>
              <a:t>Qualified Charitable Distributions (QCDs) after 70 ½ unchanged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FE046-6107-4EAC-9CBE-F38DC0AE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5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35AF-FE53-429B-9407-FA04A3686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/>
              <a:t>What Do Taxes Have To Do With It? CARES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1B859-2EFF-447F-BAD8-88C849862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For 2020 Only - Cash Gifts to Public Charities</a:t>
            </a:r>
          </a:p>
          <a:p>
            <a:pPr lvl="1"/>
            <a:r>
              <a:rPr lang="en-US"/>
              <a:t>Non-itemizer: Deduction for Cash Gifts up to $300</a:t>
            </a:r>
          </a:p>
          <a:p>
            <a:pPr lvl="1"/>
            <a:r>
              <a:rPr lang="en-US"/>
              <a:t>Itemizers: Regular “Cap” of 50% of adjustable gross income (“AGI”) raised to 100%</a:t>
            </a:r>
          </a:p>
          <a:p>
            <a:r>
              <a:rPr lang="en-US"/>
              <a:t>Deduction for gifts of appreciated property to a public charity remain limited to 30%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ABED7-42C9-423D-8E8F-D2658A79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6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4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5B9D-E460-47A3-AC60-51C0BB87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Biden Tax Proposals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846849D-1673-47AF-AAB8-6FAB1884D9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764885"/>
              </p:ext>
            </p:extLst>
          </p:nvPr>
        </p:nvGraphicFramePr>
        <p:xfrm>
          <a:off x="474662" y="1280262"/>
          <a:ext cx="8212137" cy="589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379">
                  <a:extLst>
                    <a:ext uri="{9D8B030D-6E8A-4147-A177-3AD203B41FA5}">
                      <a16:colId xmlns:a16="http://schemas.microsoft.com/office/drawing/2014/main" val="1702846831"/>
                    </a:ext>
                  </a:extLst>
                </a:gridCol>
                <a:gridCol w="2737379">
                  <a:extLst>
                    <a:ext uri="{9D8B030D-6E8A-4147-A177-3AD203B41FA5}">
                      <a16:colId xmlns:a16="http://schemas.microsoft.com/office/drawing/2014/main" val="3677818774"/>
                    </a:ext>
                  </a:extLst>
                </a:gridCol>
                <a:gridCol w="2737379">
                  <a:extLst>
                    <a:ext uri="{9D8B030D-6E8A-4147-A177-3AD203B41FA5}">
                      <a16:colId xmlns:a16="http://schemas.microsoft.com/office/drawing/2014/main" val="1986687108"/>
                    </a:ext>
                  </a:extLst>
                </a:gridCol>
              </a:tblGrid>
              <a:tr h="38078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Present 9Law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Biden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168674"/>
                  </a:ext>
                </a:extLst>
              </a:tr>
              <a:tr h="1205814">
                <a:tc>
                  <a:txBody>
                    <a:bodyPr/>
                    <a:lstStyle/>
                    <a:p>
                      <a:r>
                        <a:rPr lang="en-US" sz="1400"/>
                        <a:t>Business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21% corporate rate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20% pass-through deduction through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28% corporate rate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Repeal 20% pass-through deduction</a:t>
                      </a:r>
                    </a:p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883158"/>
                  </a:ext>
                </a:extLst>
              </a:tr>
              <a:tr h="761567">
                <a:tc>
                  <a:txBody>
                    <a:bodyPr/>
                    <a:lstStyle/>
                    <a:p>
                      <a:r>
                        <a:rPr lang="en-US" sz="1400"/>
                        <a:t>Self-Employment Tax (6.2%)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Capped at $137,700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/>
                        <a:t>Additional tax on wages above $400,000</a:t>
                      </a:r>
                    </a:p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33302"/>
                  </a:ext>
                </a:extLst>
              </a:tr>
              <a:tr h="761567">
                <a:tc>
                  <a:txBody>
                    <a:bodyPr/>
                    <a:lstStyle/>
                    <a:p>
                      <a:r>
                        <a:rPr lang="en-US" sz="1400"/>
                        <a:t>Individual Income 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37% maximum rate through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/>
                        <a:t>Return to maximum rate of 39.6% </a:t>
                      </a:r>
                    </a:p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712694"/>
                  </a:ext>
                </a:extLst>
              </a:tr>
              <a:tr h="1650061">
                <a:tc>
                  <a:txBody>
                    <a:bodyPr/>
                    <a:lstStyle/>
                    <a:p>
                      <a:r>
                        <a:rPr lang="en-US" sz="1400"/>
                        <a:t>Tax on Capital Gains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dirty="0"/>
                        <a:t>20% maximum preferential capital gains rate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No preferential rate for capital gains over $1M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Capital gains tax at death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New financial transactions tax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304789"/>
                  </a:ext>
                </a:extLst>
              </a:tr>
              <a:tr h="1136344">
                <a:tc>
                  <a:txBody>
                    <a:bodyPr/>
                    <a:lstStyle/>
                    <a:p>
                      <a:r>
                        <a:rPr lang="en-US" sz="1400"/>
                        <a:t>Estate and Gift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Flat 40% rate with lifetime exemption doubled through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Eliminate the step-up in basis for inherited assets; return lifetime exemption to pre-2018 rules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57114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0B945-6A62-4E7B-B2B0-729A1686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7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78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D075F-EE98-4A9B-BFC5-75143E85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Legislative Realism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86491-7E69-4C02-9D24-BB072648C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Election 2020</a:t>
            </a:r>
          </a:p>
          <a:p>
            <a:pPr lvl="1"/>
            <a:r>
              <a:rPr lang="en-US"/>
              <a:t>President (306 Electoral votes; popular vote margin 6M +)</a:t>
            </a:r>
          </a:p>
          <a:p>
            <a:pPr lvl="1"/>
            <a:r>
              <a:rPr lang="en-US"/>
              <a:t>U.S. House of Representatives</a:t>
            </a:r>
          </a:p>
          <a:p>
            <a:pPr lvl="2"/>
            <a:r>
              <a:rPr lang="en-US"/>
              <a:t>Democratic majority but smaller</a:t>
            </a:r>
          </a:p>
          <a:p>
            <a:pPr lvl="2"/>
            <a:r>
              <a:rPr lang="en-US"/>
              <a:t>11 seats undeclared; 1 runoff election</a:t>
            </a:r>
          </a:p>
          <a:p>
            <a:pPr lvl="1"/>
            <a:r>
              <a:rPr lang="en-US"/>
              <a:t>U.S. Senate</a:t>
            </a:r>
          </a:p>
          <a:p>
            <a:pPr lvl="2"/>
            <a:r>
              <a:rPr lang="en-US"/>
              <a:t>Control to be determined January 5, 2021</a:t>
            </a:r>
          </a:p>
          <a:p>
            <a:pPr lvl="2"/>
            <a:r>
              <a:rPr lang="en-US"/>
              <a:t>Georgia runoffs</a:t>
            </a:r>
          </a:p>
          <a:p>
            <a:r>
              <a:rPr lang="en-US"/>
              <a:t>Legislative Math</a:t>
            </a:r>
          </a:p>
          <a:p>
            <a:r>
              <a:rPr lang="en-US"/>
              <a:t>Federal Budget Cycle</a:t>
            </a:r>
          </a:p>
          <a:p>
            <a:r>
              <a:rPr lang="en-US"/>
              <a:t>Extraordinary Legislation</a:t>
            </a:r>
          </a:p>
          <a:p>
            <a:pPr lvl="1"/>
            <a:r>
              <a:rPr lang="en-US"/>
              <a:t>COVID relief</a:t>
            </a:r>
          </a:p>
          <a:p>
            <a:pPr lvl="1"/>
            <a:r>
              <a:rPr lang="en-US"/>
              <a:t>Infrastructure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7007F-CA3B-460B-B765-FAA8E67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8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67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1899-7114-4801-9AE1-FD920E2D7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/>
              <a:t>Year-End Income Tax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2E4DE-EABE-4B55-806D-F22346792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4" y="1904548"/>
            <a:ext cx="6921767" cy="4531421"/>
          </a:xfrm>
        </p:spPr>
        <p:txBody>
          <a:bodyPr/>
          <a:lstStyle/>
          <a:p>
            <a:r>
              <a:rPr lang="en-US"/>
              <a:t>Defer RMD</a:t>
            </a:r>
          </a:p>
          <a:p>
            <a:r>
              <a:rPr lang="en-US"/>
              <a:t>Accelerate Income?</a:t>
            </a:r>
          </a:p>
          <a:p>
            <a:r>
              <a:rPr lang="en-US"/>
              <a:t>Defer Deductions?</a:t>
            </a:r>
          </a:p>
          <a:p>
            <a:r>
              <a:rPr lang="en-US"/>
              <a:t>Convert Standard IRAs to Roth IRAs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E2287-D9DB-4C47-B254-6B443C1C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34BC-CED8-4E15-A283-F8157D62C0C6}" type="slidenum">
              <a:rPr lang="en-US" smtClean="0">
                <a:solidFill>
                  <a:prstClr val="white"/>
                </a:solidFill>
              </a:rPr>
              <a:t>9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22813"/>
      </p:ext>
    </p:extLst>
  </p:cSld>
  <p:clrMapOvr>
    <a:masterClrMapping/>
  </p:clrMapOvr>
</p:sld>
</file>

<file path=ppt/theme/theme1.xml><?xml version="1.0" encoding="utf-8"?>
<a:theme xmlns:a="http://schemas.openxmlformats.org/drawingml/2006/main" name="BH Master Template">
  <a:themeElements>
    <a:clrScheme name="BH Master Colors Theme">
      <a:dk1>
        <a:srgbClr val="2C2C2C"/>
      </a:dk1>
      <a:lt1>
        <a:sysClr val="window" lastClr="FFFFFF"/>
      </a:lt1>
      <a:dk2>
        <a:srgbClr val="959595"/>
      </a:dk2>
      <a:lt2>
        <a:srgbClr val="D4D2D0"/>
      </a:lt2>
      <a:accent1>
        <a:srgbClr val="CB333B"/>
      </a:accent1>
      <a:accent2>
        <a:srgbClr val="EAADB0"/>
      </a:accent2>
      <a:accent3>
        <a:srgbClr val="98262C"/>
      </a:accent3>
      <a:accent4>
        <a:srgbClr val="BFBDBA"/>
      </a:accent4>
      <a:accent5>
        <a:srgbClr val="959595"/>
      </a:accent5>
      <a:accent6>
        <a:srgbClr val="7E848D"/>
      </a:accent6>
      <a:hlink>
        <a:srgbClr val="414141"/>
      </a:hlink>
      <a:folHlink>
        <a:srgbClr val="CB333B"/>
      </a:folHlink>
    </a:clrScheme>
    <a:fontScheme name="Office Classic 2">
      <a:majorFont>
        <a:latin typeface="Arial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ajorFont>
      <a:minorFont>
        <a:latin typeface="Arial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游ゴシック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等线 Light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游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等线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BH Master Template</Template>
  <TotalTime>1184</TotalTime>
  <Words>688</Words>
  <Application>Microsoft Macintosh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BH Master Template</vt:lpstr>
      <vt:lpstr>Arlington Community Foundation  Presents</vt:lpstr>
      <vt:lpstr>What is on Everyone’s Mind?</vt:lpstr>
      <vt:lpstr>The Economy and Personal Financial Decisions</vt:lpstr>
      <vt:lpstr>What do Taxes Have to do With It? 2017 Tax Act</vt:lpstr>
      <vt:lpstr>What do Taxes Have to do With It? SECURE Act</vt:lpstr>
      <vt:lpstr>What Do Taxes Have To Do With It? CARES Act</vt:lpstr>
      <vt:lpstr>Biden Tax Proposals</vt:lpstr>
      <vt:lpstr>Legislative Realism</vt:lpstr>
      <vt:lpstr>Year-End Income Tax Planning</vt:lpstr>
      <vt:lpstr>Update Your Estate Plan</vt:lpstr>
      <vt:lpstr>Your Charitable Giving</vt:lpstr>
      <vt:lpstr>Questions and Comments</vt:lpstr>
      <vt:lpstr>Contact the Presenter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Arlington Community Foundation  Presents</dc:title>
  <dc:creator/>
  <cp:lastModifiedBy>Christy Cole</cp:lastModifiedBy>
  <cp:revision>2</cp:revision>
  <cp:lastPrinted>2020-11-18T16:04:48Z</cp:lastPrinted>
  <dcterms:created xsi:type="dcterms:W3CDTF">2020-11-18T16:04:48Z</dcterms:created>
  <dcterms:modified xsi:type="dcterms:W3CDTF">2020-11-19T17:07:24Z</dcterms:modified>
</cp:coreProperties>
</file>